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63" r:id="rId2"/>
    <p:sldId id="264" r:id="rId3"/>
    <p:sldId id="265" r:id="rId4"/>
    <p:sldId id="266" r:id="rId5"/>
    <p:sldId id="267" r:id="rId6"/>
    <p:sldId id="326" r:id="rId7"/>
    <p:sldId id="268" r:id="rId8"/>
    <p:sldId id="269" r:id="rId9"/>
    <p:sldId id="270" r:id="rId10"/>
    <p:sldId id="271" r:id="rId11"/>
    <p:sldId id="272" r:id="rId12"/>
    <p:sldId id="288" r:id="rId13"/>
    <p:sldId id="289" r:id="rId14"/>
    <p:sldId id="290" r:id="rId15"/>
    <p:sldId id="284" r:id="rId16"/>
    <p:sldId id="291" r:id="rId17"/>
    <p:sldId id="292" r:id="rId18"/>
    <p:sldId id="293" r:id="rId19"/>
    <p:sldId id="294" r:id="rId20"/>
    <p:sldId id="295" r:id="rId21"/>
    <p:sldId id="299" r:id="rId22"/>
    <p:sldId id="300" r:id="rId23"/>
    <p:sldId id="301" r:id="rId24"/>
    <p:sldId id="304" r:id="rId25"/>
    <p:sldId id="306" r:id="rId26"/>
    <p:sldId id="273" r:id="rId27"/>
    <p:sldId id="274" r:id="rId28"/>
    <p:sldId id="307" r:id="rId29"/>
    <p:sldId id="308" r:id="rId30"/>
    <p:sldId id="309" r:id="rId31"/>
    <p:sldId id="325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5" r:id="rId57"/>
    <p:sldId id="286" r:id="rId58"/>
    <p:sldId id="258" r:id="rId59"/>
    <p:sldId id="259" r:id="rId60"/>
    <p:sldId id="260" r:id="rId61"/>
    <p:sldId id="261" r:id="rId62"/>
    <p:sldId id="262" r:id="rId6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4b06e00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4b06e00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86cfad43e3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86cfad43e3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6cfad43e3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6cfad43e3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3e5a73c6bb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3e5a73c6bb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11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86cfad43e3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86cfad43e3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97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86cfad43e3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86cfad43e3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96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86cfad43e3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86cfad43e3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71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86cfad43e3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86cfad43e3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86cfad43e3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86cfad43e3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3e5a73c6b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3e5a73c6b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86cfad43e3_0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86cfad43e3_0_1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6cfad43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6cfad43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86cfad43e3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86cfad43e3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866dc3b02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866dc3b02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034b06e00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034b06e00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034b06e002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034b06e002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6cfad43e3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86cfad43e3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034b06e002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034b06e002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6cfad43e3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6cfad43e3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82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6cfad43e3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6cfad43e3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629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e5a73c6bb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3e5a73c6bb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86cfad43e3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86cfad43e3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34b06e00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34b06e00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e5a73c6b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3e5a73c6b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866dc3b022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866dc3b022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42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86cfad43e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86cfad43e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034b06e0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034b06e0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86cfad43e3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86cfad43e3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6cfad43e3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6cfad43e3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86cfad43e3_0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86cfad43e3_0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86cfad43e3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86cfad43e3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86cfad43e3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86cfad43e3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69189b92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69189b92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6cfad43e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6cfad43e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69189b92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69189b92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869189b92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869189b92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869189b92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869189b92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86cfad43e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86cfad43e3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866dc3b02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866dc3b022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86cfad43e3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86cfad43e3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86cfad43e3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86cfad43e3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69189b9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869189b9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333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869189b92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869189b92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29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69189b92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869189b92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7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69189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69189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567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69189b92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869189b92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869189b92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869189b92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2243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69189b9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69189b9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450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869189b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869189b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8517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866dc3b02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866dc3b02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51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6cfad43e3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86cfad43e3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6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6cfad43e3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6cfad43e3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614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34b06e00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34b06e00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99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6cfad43e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6cfad43e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44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a73c6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e5a73c6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0295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4b06e00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4b06e00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633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cfad43e3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6cfad43e3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950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6cfad43e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6cfad43e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8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6cfad43e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6cfad43e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6cfad43e3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6cfad43e3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6cfad43e3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6cfad43e3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13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0" y="1832838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Convolutional</a:t>
            </a:r>
            <a:endParaRPr sz="36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Networks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72" name="Google Shape;172;p2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78" name="Google Shape;178;p2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9/09/2024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8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15" name="Google Shape;515;p28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17" name="Google Shape;517;p28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18" name="Google Shape;518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0" name="Google Shape;520;p28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3" name="Google Shape;523;p28"/>
            <p:cNvCxnSpPr>
              <a:stCxn id="520" idx="4"/>
              <a:endCxn id="524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8"/>
            <p:cNvCxnSpPr>
              <a:stCxn id="521" idx="4"/>
              <a:endCxn id="524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28"/>
            <p:cNvCxnSpPr>
              <a:stCxn id="522" idx="4"/>
              <a:endCxn id="524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4" name="Google Shape;524;p28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8" name="Google Shape;528;p28"/>
            <p:cNvCxnSpPr>
              <a:stCxn id="520" idx="5"/>
              <a:endCxn id="527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28"/>
            <p:cNvCxnSpPr>
              <a:stCxn id="521" idx="4"/>
              <a:endCxn id="527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8"/>
            <p:cNvCxnSpPr>
              <a:stCxn id="522" idx="4"/>
              <a:endCxn id="527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1" name="Google Shape;531;p28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2" name="Google Shape;532;p28"/>
            <p:cNvCxnSpPr>
              <a:stCxn id="519" idx="4"/>
              <a:endCxn id="521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>
              <a:stCxn id="519" idx="4"/>
              <a:endCxn id="522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9" name="Google Shape;519;p28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7" name="Google Shape;537;p28"/>
            <p:cNvCxnSpPr>
              <a:stCxn id="534" idx="4"/>
              <a:endCxn id="522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28"/>
            <p:cNvCxnSpPr>
              <a:stCxn id="534" idx="4"/>
              <a:endCxn id="521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28"/>
            <p:cNvCxnSpPr>
              <a:stCxn id="519" idx="4"/>
              <a:endCxn id="520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28"/>
            <p:cNvCxnSpPr>
              <a:stCxn id="535" idx="4"/>
              <a:endCxn id="520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28"/>
            <p:cNvCxnSpPr>
              <a:stCxn id="536" idx="4"/>
              <a:endCxn id="520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8"/>
            <p:cNvCxnSpPr>
              <a:stCxn id="536" idx="4"/>
              <a:endCxn id="521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28"/>
            <p:cNvCxnSpPr>
              <a:stCxn id="536" idx="4"/>
              <a:endCxn id="522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8"/>
            <p:cNvCxnSpPr>
              <a:stCxn id="535" idx="4"/>
              <a:endCxn id="521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8"/>
            <p:cNvCxnSpPr>
              <a:stCxn id="535" idx="4"/>
              <a:endCxn id="522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28"/>
            <p:cNvCxnSpPr>
              <a:stCxn id="520" idx="0"/>
              <a:endCxn id="534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28"/>
            <p:cNvCxnSpPr>
              <a:stCxn id="519" idx="0"/>
              <a:endCxn id="531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28"/>
            <p:cNvCxnSpPr>
              <a:stCxn id="534" idx="0"/>
              <a:endCxn id="531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28"/>
            <p:cNvCxnSpPr>
              <a:stCxn id="535" idx="0"/>
              <a:endCxn id="531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28"/>
            <p:cNvCxnSpPr>
              <a:stCxn id="536" idx="0"/>
              <a:endCxn id="531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1" name="Google Shape;551;p28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2" name="Google Shape;552;p28"/>
            <p:cNvCxnSpPr>
              <a:stCxn id="519" idx="0"/>
              <a:endCxn id="551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8"/>
            <p:cNvCxnSpPr>
              <a:stCxn id="534" idx="0"/>
              <a:endCxn id="551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8"/>
            <p:cNvCxnSpPr>
              <a:stCxn id="535" idx="0"/>
              <a:endCxn id="551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8"/>
            <p:cNvCxnSpPr>
              <a:stCxn id="536" idx="0"/>
              <a:endCxn id="551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28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28"/>
            <p:cNvCxnSpPr>
              <a:stCxn id="536" idx="0"/>
              <a:endCxn id="558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28"/>
            <p:cNvCxnSpPr>
              <a:stCxn id="535" idx="0"/>
              <a:endCxn id="558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28"/>
            <p:cNvCxnSpPr>
              <a:stCxn id="558" idx="4"/>
              <a:endCxn id="534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28"/>
            <p:cNvCxnSpPr>
              <a:stCxn id="558" idx="4"/>
              <a:endCxn id="519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8"/>
            <p:cNvCxnSpPr>
              <a:stCxn id="557" idx="2"/>
              <a:endCxn id="522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28"/>
            <p:cNvCxnSpPr>
              <a:stCxn id="557" idx="2"/>
              <a:endCxn id="521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28"/>
            <p:cNvCxnSpPr>
              <a:stCxn id="557" idx="2"/>
              <a:endCxn id="520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67" name="Google Shape;56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8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8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" name="Google Shape;57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28"/>
          <p:cNvCxnSpPr>
            <a:stCxn id="576" idx="1"/>
            <a:endCxn id="575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9" name="Google Shape;579;p28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0" name="Google Shape;580;p28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2" name="Google Shape;582;p28"/>
          <p:cNvCxnSpPr>
            <a:stCxn id="57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83" name="Google Shape;583;p28"/>
          <p:cNvCxnSpPr>
            <a:stCxn id="57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589" name="Google Shape;5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9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591" name="Google Shape;591;p29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594" name="Google Shape;594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6" name="Google Shape;596;p29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9" name="Google Shape;599;p29"/>
            <p:cNvCxnSpPr>
              <a:stCxn id="596" idx="4"/>
              <a:endCxn id="60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9"/>
            <p:cNvCxnSpPr>
              <a:stCxn id="597" idx="4"/>
              <a:endCxn id="60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9"/>
            <p:cNvCxnSpPr>
              <a:stCxn id="598" idx="4"/>
              <a:endCxn id="60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0" name="Google Shape;600;p29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4" name="Google Shape;604;p29"/>
            <p:cNvCxnSpPr>
              <a:stCxn id="596" idx="5"/>
              <a:endCxn id="60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9"/>
            <p:cNvCxnSpPr>
              <a:stCxn id="597" idx="4"/>
              <a:endCxn id="60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9"/>
            <p:cNvCxnSpPr>
              <a:stCxn id="598" idx="4"/>
              <a:endCxn id="60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7" name="Google Shape;607;p29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8" name="Google Shape;608;p29"/>
            <p:cNvCxnSpPr>
              <a:stCxn id="595" idx="4"/>
              <a:endCxn id="59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29"/>
            <p:cNvCxnSpPr>
              <a:stCxn id="595" idx="4"/>
              <a:endCxn id="59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5" name="Google Shape;595;p29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3" name="Google Shape;613;p29"/>
            <p:cNvCxnSpPr>
              <a:stCxn id="610" idx="4"/>
              <a:endCxn id="59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29"/>
            <p:cNvCxnSpPr>
              <a:stCxn id="610" idx="4"/>
              <a:endCxn id="59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29"/>
            <p:cNvCxnSpPr>
              <a:stCxn id="595" idx="4"/>
              <a:endCxn id="59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29"/>
            <p:cNvCxnSpPr>
              <a:stCxn id="611" idx="4"/>
              <a:endCxn id="59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29"/>
            <p:cNvCxnSpPr>
              <a:stCxn id="612" idx="4"/>
              <a:endCxn id="59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29"/>
            <p:cNvCxnSpPr>
              <a:stCxn id="612" idx="4"/>
              <a:endCxn id="59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29"/>
            <p:cNvCxnSpPr>
              <a:stCxn id="612" idx="4"/>
              <a:endCxn id="59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9"/>
            <p:cNvCxnSpPr>
              <a:stCxn id="611" idx="4"/>
              <a:endCxn id="59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9"/>
            <p:cNvCxnSpPr>
              <a:stCxn id="611" idx="4"/>
              <a:endCxn id="59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9"/>
            <p:cNvCxnSpPr>
              <a:stCxn id="596" idx="0"/>
              <a:endCxn id="61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29"/>
            <p:cNvCxnSpPr>
              <a:stCxn id="595" idx="0"/>
              <a:endCxn id="60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9"/>
            <p:cNvCxnSpPr>
              <a:stCxn id="610" idx="0"/>
              <a:endCxn id="60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29"/>
            <p:cNvCxnSpPr>
              <a:stCxn id="611" idx="0"/>
              <a:endCxn id="60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29"/>
            <p:cNvCxnSpPr>
              <a:stCxn id="612" idx="0"/>
              <a:endCxn id="60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7" name="Google Shape;627;p29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8" name="Google Shape;628;p29"/>
            <p:cNvCxnSpPr>
              <a:stCxn id="595" idx="0"/>
              <a:endCxn id="62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9"/>
            <p:cNvCxnSpPr>
              <a:stCxn id="610" idx="0"/>
              <a:endCxn id="62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9"/>
            <p:cNvCxnSpPr>
              <a:stCxn id="611" idx="0"/>
              <a:endCxn id="62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9"/>
            <p:cNvCxnSpPr>
              <a:stCxn id="612" idx="0"/>
              <a:endCxn id="62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2" name="Google Shape;632;p29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6" name="Google Shape;636;p29"/>
            <p:cNvCxnSpPr>
              <a:stCxn id="612" idx="0"/>
              <a:endCxn id="63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29"/>
            <p:cNvCxnSpPr>
              <a:stCxn id="611" idx="0"/>
              <a:endCxn id="63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29"/>
            <p:cNvCxnSpPr>
              <a:stCxn id="634" idx="4"/>
              <a:endCxn id="61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29"/>
            <p:cNvCxnSpPr>
              <a:stCxn id="634" idx="4"/>
              <a:endCxn id="59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29"/>
            <p:cNvCxnSpPr>
              <a:stCxn id="633" idx="2"/>
              <a:endCxn id="59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29"/>
            <p:cNvCxnSpPr>
              <a:stCxn id="633" idx="2"/>
              <a:endCxn id="59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29"/>
            <p:cNvCxnSpPr>
              <a:stCxn id="633" idx="2"/>
              <a:endCxn id="59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43" name="Google Shape;64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29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9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" name="Google Shape;65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9"/>
          <p:cNvCxnSpPr>
            <a:stCxn id="652" idx="1"/>
            <a:endCxn id="65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54" name="Google Shape;654;p29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9"/>
          <p:cNvGrpSpPr/>
          <p:nvPr/>
        </p:nvGrpSpPr>
        <p:grpSpPr>
          <a:xfrm>
            <a:off x="3355800" y="3373003"/>
            <a:ext cx="2432400" cy="1308419"/>
            <a:chOff x="3355800" y="3290000"/>
            <a:chExt cx="2432400" cy="1456550"/>
          </a:xfrm>
        </p:grpSpPr>
        <p:sp>
          <p:nvSpPr>
            <p:cNvPr id="656" name="Google Shape;656;p29"/>
            <p:cNvSpPr/>
            <p:nvPr/>
          </p:nvSpPr>
          <p:spPr>
            <a:xfrm>
              <a:off x="3355800" y="3290000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 txBox="1"/>
            <p:nvPr/>
          </p:nvSpPr>
          <p:spPr>
            <a:xfrm>
              <a:off x="3385300" y="3307575"/>
              <a:ext cx="2394600" cy="143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Detect the features across an image and aggregate them</a:t>
              </a: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Form complete features higher up in the </a:t>
              </a:r>
              <a:r>
                <a:rPr lang="en-GB" sz="1200" b="1" dirty="0">
                  <a:solidFill>
                    <a:schemeClr val="lt1"/>
                  </a:solidFill>
                </a:rPr>
                <a:t>hierarchy </a:t>
              </a:r>
              <a:r>
                <a:rPr lang="en-GB" sz="1200" dirty="0">
                  <a:solidFill>
                    <a:schemeClr val="lt1"/>
                  </a:solidFill>
                </a:rPr>
                <a:t>(in later layers)</a:t>
              </a:r>
              <a:endParaRPr sz="1200" b="1" dirty="0">
                <a:solidFill>
                  <a:schemeClr val="lt1"/>
                </a:solidFill>
              </a:endParaRPr>
            </a:p>
          </p:txBody>
        </p:sp>
      </p:grpSp>
      <p:pic>
        <p:nvPicPr>
          <p:cNvPr id="658" name="Google Shape;658;p29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9" name="Google Shape;659;p29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0" name="Google Shape;660;p29"/>
          <p:cNvPicPr preferRelativeResize="0"/>
          <p:nvPr/>
        </p:nvPicPr>
        <p:blipFill rotWithShape="1">
          <a:blip r:embed="rId3">
            <a:alphaModFix/>
          </a:blip>
          <a:srcRect l="63021" t="33105" r="9607" b="12112"/>
          <a:stretch/>
        </p:blipFill>
        <p:spPr>
          <a:xfrm rot="-5400000" flipH="1">
            <a:off x="3404825" y="1984063"/>
            <a:ext cx="1044250" cy="117537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1" name="Google Shape;661;p29"/>
          <p:cNvCxnSpPr>
            <a:stCxn id="658" idx="3"/>
          </p:cNvCxnSpPr>
          <p:nvPr/>
        </p:nvCxnSpPr>
        <p:spPr>
          <a:xfrm flipH="1">
            <a:off x="3559663" y="1357812"/>
            <a:ext cx="3000" cy="6552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62" name="Google Shape;662;p29"/>
          <p:cNvCxnSpPr>
            <a:stCxn id="659" idx="3"/>
          </p:cNvCxnSpPr>
          <p:nvPr/>
        </p:nvCxnSpPr>
        <p:spPr>
          <a:xfrm flipH="1">
            <a:off x="4306337" y="1350526"/>
            <a:ext cx="1500" cy="6624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46" name="Google Shape;8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27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54" name="Google Shape;8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6"/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6"/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1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 Compute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864" name="Google Shape;8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475" y="8722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75" y="872200"/>
            <a:ext cx="5092026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47"/>
          <p:cNvGrpSpPr/>
          <p:nvPr/>
        </p:nvGrpSpPr>
        <p:grpSpPr>
          <a:xfrm>
            <a:off x="5964225" y="3610184"/>
            <a:ext cx="3039900" cy="1046408"/>
            <a:chOff x="5819450" y="906125"/>
            <a:chExt cx="3039900" cy="1012175"/>
          </a:xfrm>
        </p:grpSpPr>
        <p:sp>
          <p:nvSpPr>
            <p:cNvPr id="870" name="Google Shape;870;p47"/>
            <p:cNvSpPr/>
            <p:nvPr/>
          </p:nvSpPr>
          <p:spPr>
            <a:xfrm>
              <a:off x="5819450" y="930400"/>
              <a:ext cx="3039900" cy="9879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Output_size = inputSize -(KernelSize - 1)</a:t>
              </a:r>
              <a:endParaRPr sz="1200"/>
            </a:p>
          </p:txBody>
        </p:sp>
        <p:sp>
          <p:nvSpPr>
            <p:cNvPr id="871" name="Google Shape;871;p47"/>
            <p:cNvSpPr txBox="1"/>
            <p:nvPr/>
          </p:nvSpPr>
          <p:spPr>
            <a:xfrm>
              <a:off x="5964625" y="906125"/>
              <a:ext cx="27972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The image shrinks according to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" name="Google Shape;857;p46">
            <a:extLst>
              <a:ext uri="{FF2B5EF4-FFF2-40B4-BE49-F238E27FC236}">
                <a16:creationId xmlns:a16="http://schemas.microsoft.com/office/drawing/2014/main" id="{060A7291-2C91-D746-5AF1-80E23BED3673}"/>
              </a:ext>
            </a:extLst>
          </p:cNvPr>
          <p:cNvSpPr/>
          <p:nvPr/>
        </p:nvSpPr>
        <p:spPr>
          <a:xfrm>
            <a:off x="62700" y="3610224"/>
            <a:ext cx="5799000" cy="104640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E7B6BB60-87D3-659E-A3F4-7247370209B4}"/>
              </a:ext>
            </a:extLst>
          </p:cNvPr>
          <p:cNvSpPr txBox="1"/>
          <p:nvPr/>
        </p:nvSpPr>
        <p:spPr>
          <a:xfrm>
            <a:off x="111175" y="3610223"/>
            <a:ext cx="6032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kernel is </a:t>
            </a:r>
            <a:r>
              <a:rPr lang="en-GB" b="1" dirty="0"/>
              <a:t>shifted</a:t>
            </a:r>
            <a:r>
              <a:rPr lang="en-GB" dirty="0"/>
              <a:t> across the image and produces a point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step size in which it shifts is the </a:t>
            </a:r>
            <a:r>
              <a:rPr lang="en-GB" b="1" dirty="0"/>
              <a:t>stride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output is always smaller. We can use </a:t>
            </a:r>
            <a:r>
              <a:rPr lang="en-GB" b="1" dirty="0"/>
              <a:t>padding</a:t>
            </a:r>
            <a:r>
              <a:rPr lang="en-GB" dirty="0"/>
              <a:t> to preserve dimensions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6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87" name="Google Shape;787;p4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90" name="Google Shape;790;p41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91" name="Google Shape;7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75" y="1226600"/>
            <a:ext cx="25643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1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6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8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Convolutions</a:t>
            </a:r>
            <a:endParaRPr sz="2800" b="1" dirty="0">
              <a:solidFill>
                <a:srgbClr val="F3F3F3"/>
              </a:solidFill>
            </a:endParaRPr>
          </a:p>
        </p:txBody>
      </p:sp>
      <p:pic>
        <p:nvPicPr>
          <p:cNvPr id="877" name="Google Shape;877;p48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884" name="Google Shape;884;p49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9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49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888" name="Google Shape;888;p49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 txBox="1"/>
            <p:nvPr/>
          </p:nvSpPr>
          <p:spPr>
            <a:xfrm>
              <a:off x="1400806" y="4019948"/>
              <a:ext cx="2394600" cy="1235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  <a:endParaRPr sz="12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895" name="Google Shape;895;p50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0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7" name="Google Shape;89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9" name="Google Shape;899;p50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00" name="Google Shape;900;p50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0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sp>
        <p:nvSpPr>
          <p:cNvPr id="902" name="Google Shape;902;p50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908" name="Google Shape;908;p51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51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0" name="Google Shape;9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2" name="Google Shape;912;p51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13" name="Google Shape;913;p51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cxnSp>
        <p:nvCxnSpPr>
          <p:cNvPr id="915" name="Google Shape;915;p51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6" name="Google Shape;916;p51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Each element in the matrix is a </a:t>
            </a:r>
            <a:r>
              <a:rPr lang="en-GB" b="1" dirty="0">
                <a:solidFill>
                  <a:srgbClr val="D9D9D9"/>
                </a:solidFill>
              </a:rPr>
              <a:t>pixel</a:t>
            </a:r>
            <a:endParaRPr b="1" dirty="0">
              <a:solidFill>
                <a:srgbClr val="D9D9D9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rgbClr val="D9D9D9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922" name="Google Shape;922;p52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2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4" name="Google Shape;9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52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927" name="Google Shape;927;p52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929" name="Google Shape;92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52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1" name="Google Shape;931;p52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932" name="Google Shape;932;p52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Convolutions</a:t>
            </a:r>
            <a:endParaRPr sz="2800" b="1">
              <a:solidFill>
                <a:srgbClr val="F3F3F3"/>
              </a:solidFill>
            </a:endParaRPr>
          </a:p>
        </p:txBody>
      </p:sp>
      <p:pic>
        <p:nvPicPr>
          <p:cNvPr id="1001" name="Google Shape;1001;p56"/>
          <p:cNvPicPr preferRelativeResize="0"/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600900" y="753825"/>
            <a:ext cx="7455701" cy="20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6"/>
          <p:cNvSpPr txBox="1"/>
          <p:nvPr/>
        </p:nvSpPr>
        <p:spPr>
          <a:xfrm>
            <a:off x="292000" y="3115650"/>
            <a:ext cx="5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How do we know which kernels to use?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50" y="3711625"/>
            <a:ext cx="135027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56"/>
          <p:cNvGrpSpPr/>
          <p:nvPr/>
        </p:nvGrpSpPr>
        <p:grpSpPr>
          <a:xfrm>
            <a:off x="316279" y="3750705"/>
            <a:ext cx="3725707" cy="615564"/>
            <a:chOff x="1371306" y="4002372"/>
            <a:chExt cx="2432400" cy="1372800"/>
          </a:xfrm>
        </p:grpSpPr>
        <p:sp>
          <p:nvSpPr>
            <p:cNvPr id="1006" name="Google Shape;1006;p56"/>
            <p:cNvSpPr/>
            <p:nvPr/>
          </p:nvSpPr>
          <p:spPr>
            <a:xfrm>
              <a:off x="1371306" y="4002372"/>
              <a:ext cx="2432400" cy="1372800"/>
            </a:xfrm>
            <a:prstGeom prst="rect">
              <a:avLst/>
            </a:prstGeom>
            <a:solidFill>
              <a:srgbClr val="89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6"/>
            <p:cNvSpPr txBox="1"/>
            <p:nvPr/>
          </p:nvSpPr>
          <p:spPr>
            <a:xfrm>
              <a:off x="1400806" y="4019947"/>
              <a:ext cx="2394600" cy="12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lt1"/>
                  </a:solidFill>
                </a:rPr>
                <a:t>Kernels are initialized randomly and learnt during training, allowing the CNN to learn spatial features</a:t>
              </a:r>
            </a:p>
          </p:txBody>
        </p:sp>
      </p:grpSp>
      <p:pic>
        <p:nvPicPr>
          <p:cNvPr id="1008" name="Google Shape;100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425" y="3700546"/>
            <a:ext cx="1350275" cy="715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56"/>
          <p:cNvCxnSpPr/>
          <p:nvPr/>
        </p:nvCxnSpPr>
        <p:spPr>
          <a:xfrm>
            <a:off x="6396575" y="4058488"/>
            <a:ext cx="6993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0" name="Google Shape;1010;p56"/>
          <p:cNvSpPr txBox="1"/>
          <p:nvPr/>
        </p:nvSpPr>
        <p:spPr>
          <a:xfrm>
            <a:off x="4458675" y="3072063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Fully connected</a:t>
            </a:r>
            <a:endParaRPr b="1">
              <a:solidFill>
                <a:srgbClr val="A9145E"/>
              </a:solidFill>
            </a:endParaRPr>
          </a:p>
        </p:txBody>
      </p:sp>
      <p:sp>
        <p:nvSpPr>
          <p:cNvPr id="1011" name="Google Shape;1011;p56"/>
          <p:cNvSpPr txBox="1"/>
          <p:nvPr/>
        </p:nvSpPr>
        <p:spPr>
          <a:xfrm>
            <a:off x="7125025" y="2991900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Locally connected</a:t>
            </a:r>
            <a:endParaRPr b="1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9145E"/>
                </a:solidFill>
              </a:rPr>
              <a:t>shared weights</a:t>
            </a:r>
            <a:endParaRPr b="1">
              <a:solidFill>
                <a:srgbClr val="A9145E"/>
              </a:solidFill>
            </a:endParaRPr>
          </a:p>
        </p:txBody>
      </p:sp>
      <p:pic>
        <p:nvPicPr>
          <p:cNvPr id="1012" name="Google Shape;1012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713500" y="14496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4200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73500" y="13899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37175" y="136030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600175" y="132767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70550" y="1298050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6"/>
          <p:cNvPicPr preferRelativeResize="0"/>
          <p:nvPr/>
        </p:nvPicPr>
        <p:blipFill rotWithShape="1">
          <a:blip r:embed="rId3">
            <a:alphaModFix/>
          </a:blip>
          <a:srcRect l="42042" t="21045" r="46443" b="55676"/>
          <a:stretch/>
        </p:blipFill>
        <p:spPr>
          <a:xfrm>
            <a:off x="3533550" y="1265425"/>
            <a:ext cx="858501" cy="8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728150" y="1023663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91150" y="1001875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646750" y="961788"/>
            <a:ext cx="1894599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6"/>
          <p:cNvPicPr preferRelativeResize="0"/>
          <p:nvPr/>
        </p:nvPicPr>
        <p:blipFill rotWithShape="1">
          <a:blip r:embed="rId3">
            <a:alphaModFix/>
          </a:blip>
          <a:srcRect l="69133" t="8108" r="5455" b="40638"/>
          <a:stretch/>
        </p:blipFill>
        <p:spPr>
          <a:xfrm>
            <a:off x="5597825" y="935250"/>
            <a:ext cx="1894599" cy="1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7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9" name="Google Shape;10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7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" name="Google Shape;1031;p57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32" name="Google Shape;1032;p57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33" name="Google Shape;1033;p57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39" name="Google Shape;1039;p57"/>
              <p:cNvCxnSpPr>
                <a:stCxn id="1033" idx="6"/>
                <a:endCxn id="1036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0" name="Google Shape;1040;p57"/>
              <p:cNvCxnSpPr>
                <a:stCxn id="1034" idx="6"/>
                <a:endCxn id="1036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1" name="Google Shape;1041;p57"/>
              <p:cNvCxnSpPr>
                <a:stCxn id="1035" idx="6"/>
                <a:endCxn id="1037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2" name="Google Shape;1042;p57"/>
              <p:cNvCxnSpPr>
                <a:stCxn id="1037" idx="2"/>
                <a:endCxn id="1034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3" name="Google Shape;1043;p57"/>
              <p:cNvCxnSpPr>
                <a:stCxn id="1037" idx="6"/>
                <a:endCxn id="1038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57"/>
              <p:cNvCxnSpPr>
                <a:stCxn id="1038" idx="2"/>
                <a:endCxn id="1036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45" name="Google Shape;1045;p57"/>
            <p:cNvCxnSpPr>
              <a:stCxn id="1035" idx="6"/>
              <a:endCxn id="1036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57"/>
            <p:cNvCxnSpPr>
              <a:stCxn id="1033" idx="6"/>
              <a:endCxn id="1037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47" name="Google Shape;104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1" name="Google Shape;1051;p57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8"/>
          <p:cNvSpPr/>
          <p:nvPr/>
        </p:nvSpPr>
        <p:spPr>
          <a:xfrm>
            <a:off x="3350400" y="3906250"/>
            <a:ext cx="2443200" cy="103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Anatomy of an Convolutional Neural Network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211100" y="15187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58"/>
          <p:cNvGrpSpPr/>
          <p:nvPr/>
        </p:nvGrpSpPr>
        <p:grpSpPr>
          <a:xfrm>
            <a:off x="421316" y="1188786"/>
            <a:ext cx="3048516" cy="2401537"/>
            <a:chOff x="3430291" y="1634686"/>
            <a:chExt cx="3048516" cy="2401537"/>
          </a:xfrm>
        </p:grpSpPr>
        <p:grpSp>
          <p:nvGrpSpPr>
            <p:cNvPr id="1061" name="Google Shape;1061;p58"/>
            <p:cNvGrpSpPr/>
            <p:nvPr/>
          </p:nvGrpSpPr>
          <p:grpSpPr>
            <a:xfrm>
              <a:off x="3890296" y="1634686"/>
              <a:ext cx="2588511" cy="2401537"/>
              <a:chOff x="4754950" y="1923350"/>
              <a:chExt cx="537850" cy="499000"/>
            </a:xfrm>
          </p:grpSpPr>
          <p:sp>
            <p:nvSpPr>
              <p:cNvPr id="1062" name="Google Shape;1062;p58"/>
              <p:cNvSpPr/>
              <p:nvPr/>
            </p:nvSpPr>
            <p:spPr>
              <a:xfrm>
                <a:off x="4754950" y="19233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8"/>
              <p:cNvSpPr/>
              <p:nvPr/>
            </p:nvSpPr>
            <p:spPr>
              <a:xfrm>
                <a:off x="475495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8"/>
              <p:cNvSpPr/>
              <p:nvPr/>
            </p:nvSpPr>
            <p:spPr>
              <a:xfrm>
                <a:off x="4754950" y="228645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8"/>
              <p:cNvSpPr/>
              <p:nvPr/>
            </p:nvSpPr>
            <p:spPr>
              <a:xfrm>
                <a:off x="4955925" y="2026263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8"/>
              <p:cNvSpPr/>
              <p:nvPr/>
            </p:nvSpPr>
            <p:spPr>
              <a:xfrm>
                <a:off x="4955925" y="2183538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>
                <a:off x="5156900" y="2104900"/>
                <a:ext cx="135900" cy="135900"/>
              </a:xfrm>
              <a:prstGeom prst="ellipse">
                <a:avLst/>
              </a:prstGeom>
              <a:solidFill>
                <a:srgbClr val="3C189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68" name="Google Shape;1068;p58"/>
              <p:cNvCxnSpPr>
                <a:stCxn id="1062" idx="6"/>
                <a:endCxn id="1065" idx="2"/>
              </p:cNvCxnSpPr>
              <p:nvPr/>
            </p:nvCxnSpPr>
            <p:spPr>
              <a:xfrm>
                <a:off x="4890850" y="19913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9" name="Google Shape;1069;p58"/>
              <p:cNvCxnSpPr>
                <a:stCxn id="1063" idx="6"/>
                <a:endCxn id="1065" idx="2"/>
              </p:cNvCxnSpPr>
              <p:nvPr/>
            </p:nvCxnSpPr>
            <p:spPr>
              <a:xfrm rot="10800000" flipH="1">
                <a:off x="489085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0" name="Google Shape;1070;p58"/>
              <p:cNvCxnSpPr>
                <a:stCxn id="1064" idx="6"/>
                <a:endCxn id="1066" idx="2"/>
              </p:cNvCxnSpPr>
              <p:nvPr/>
            </p:nvCxnSpPr>
            <p:spPr>
              <a:xfrm rot="10800000" flipH="1">
                <a:off x="4890850" y="2251500"/>
                <a:ext cx="65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1" name="Google Shape;1071;p58"/>
              <p:cNvCxnSpPr>
                <a:stCxn id="1066" idx="2"/>
                <a:endCxn id="1063" idx="6"/>
              </p:cNvCxnSpPr>
              <p:nvPr/>
            </p:nvCxnSpPr>
            <p:spPr>
              <a:xfrm rot="10800000">
                <a:off x="4890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2" name="Google Shape;1072;p58"/>
              <p:cNvCxnSpPr>
                <a:stCxn id="1066" idx="6"/>
                <a:endCxn id="1067" idx="2"/>
              </p:cNvCxnSpPr>
              <p:nvPr/>
            </p:nvCxnSpPr>
            <p:spPr>
              <a:xfrm rot="10800000" flipH="1">
                <a:off x="5091825" y="2172888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3" name="Google Shape;1073;p58"/>
              <p:cNvCxnSpPr>
                <a:stCxn id="1067" idx="2"/>
                <a:endCxn id="1065" idx="6"/>
              </p:cNvCxnSpPr>
              <p:nvPr/>
            </p:nvCxnSpPr>
            <p:spPr>
              <a:xfrm rot="10800000">
                <a:off x="5091800" y="2094250"/>
                <a:ext cx="65100" cy="7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C189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74" name="Google Shape;1074;p58"/>
            <p:cNvCxnSpPr>
              <a:stCxn id="1064" idx="6"/>
              <a:endCxn id="1065" idx="2"/>
            </p:cNvCxnSpPr>
            <p:nvPr/>
          </p:nvCxnSpPr>
          <p:spPr>
            <a:xfrm rot="10800000" flipH="1">
              <a:off x="4544342" y="2457000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58"/>
            <p:cNvCxnSpPr>
              <a:stCxn id="1062" idx="6"/>
              <a:endCxn id="1066" idx="2"/>
            </p:cNvCxnSpPr>
            <p:nvPr/>
          </p:nvCxnSpPr>
          <p:spPr>
            <a:xfrm>
              <a:off x="4544342" y="1961709"/>
              <a:ext cx="313200" cy="1252200"/>
            </a:xfrm>
            <a:prstGeom prst="straightConnector1">
              <a:avLst/>
            </a:prstGeom>
            <a:noFill/>
            <a:ln w="9525" cap="flat" cmpd="sng">
              <a:solidFill>
                <a:srgbClr val="3C189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76" name="Google Shape;107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5875" y="2776475"/>
              <a:ext cx="282350" cy="18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9413" y="3670338"/>
              <a:ext cx="282350" cy="18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1138" y="1913175"/>
              <a:ext cx="207930" cy="1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0291" y="1844400"/>
              <a:ext cx="282350" cy="188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0" name="Google Shape;1080;p58"/>
          <p:cNvSpPr txBox="1"/>
          <p:nvPr/>
        </p:nvSpPr>
        <p:spPr>
          <a:xfrm>
            <a:off x="3513150" y="3943588"/>
            <a:ext cx="2197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CNNs actually look a lot like normal Dense Neural Networks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Interpretation: </a:t>
            </a:r>
            <a:r>
              <a:rPr lang="en-GB" sz="1100"/>
              <a:t>Every node is a kernel</a:t>
            </a:r>
            <a:endParaRPr sz="1100"/>
          </a:p>
        </p:txBody>
      </p:sp>
      <p:grpSp>
        <p:nvGrpSpPr>
          <p:cNvPr id="1081" name="Google Shape;1081;p58"/>
          <p:cNvGrpSpPr/>
          <p:nvPr/>
        </p:nvGrpSpPr>
        <p:grpSpPr>
          <a:xfrm>
            <a:off x="567701" y="3906265"/>
            <a:ext cx="2693580" cy="1031416"/>
            <a:chOff x="5906339" y="906125"/>
            <a:chExt cx="2855486" cy="1405774"/>
          </a:xfrm>
        </p:grpSpPr>
        <p:sp>
          <p:nvSpPr>
            <p:cNvPr id="1082" name="Google Shape;1082;p58"/>
            <p:cNvSpPr/>
            <p:nvPr/>
          </p:nvSpPr>
          <p:spPr>
            <a:xfrm>
              <a:off x="5906339" y="930399"/>
              <a:ext cx="27516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3" name="Google Shape;1083;p58"/>
            <p:cNvSpPr txBox="1"/>
            <p:nvPr/>
          </p:nvSpPr>
          <p:spPr>
            <a:xfrm>
              <a:off x="5964625" y="906125"/>
              <a:ext cx="27972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See the nodes as moving across the image!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We say these are </a:t>
              </a:r>
              <a:r>
                <a:rPr lang="en-GB" sz="1200" b="1"/>
                <a:t>shared weights</a:t>
              </a:r>
              <a:endParaRPr sz="1200" b="1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0" y="1477275"/>
            <a:ext cx="4364040" cy="194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Pooling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1165" name="Google Shape;11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98" y="2982523"/>
            <a:ext cx="926300" cy="2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1"/>
          <p:cNvSpPr/>
          <p:nvPr/>
        </p:nvSpPr>
        <p:spPr>
          <a:xfrm>
            <a:off x="91763" y="4076475"/>
            <a:ext cx="5951228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61"/>
          <p:cNvSpPr txBox="1"/>
          <p:nvPr/>
        </p:nvSpPr>
        <p:spPr>
          <a:xfrm>
            <a:off x="140238" y="4076475"/>
            <a:ext cx="601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could discard information gradually by max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Keep the strongest signal, works better than average pooling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Nowadays, we use a bigger convolution </a:t>
            </a:r>
            <a:r>
              <a:rPr lang="en-GB" dirty="0" err="1"/>
              <a:t>stridefor</a:t>
            </a:r>
            <a:r>
              <a:rPr lang="en-GB" dirty="0"/>
              <a:t> dimensionality reduction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3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CNN Cases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186" name="Google Shape;1186;p63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187" name="Google Shape;1187;p6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188" name="Google Shape;1188;p6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63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194" name="Google Shape;1194;p63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7" name="Google Shape;11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70" name="Google Shape;670;p3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73" name="Google Shape;6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0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9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ImageNet Challenge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682" name="Google Shape;682;p31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684" name="Google Shape;684;p31"/>
          <p:cNvSpPr txBox="1"/>
          <p:nvPr/>
        </p:nvSpPr>
        <p:spPr>
          <a:xfrm>
            <a:off x="3555325" y="930275"/>
            <a:ext cx="680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Computer Vision Benchmark	1.4M Images, 1000 classes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44444"/>
                </a:solidFill>
              </a:rPr>
              <a:t>Image Classification			Difficult until 2012</a:t>
            </a: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44444"/>
              </a:solidFill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1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350" y="1904275"/>
            <a:ext cx="5180650" cy="269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864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04" name="Google Shape;12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AlexNet (2012)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11" name="Google Shape;1211;p65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5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become smaller and number of filters increases as we go deeper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8 layers</a:t>
            </a:r>
            <a:r>
              <a:rPr lang="en-GB"/>
              <a:t> with </a:t>
            </a:r>
            <a:r>
              <a:rPr lang="en-GB" b="1"/>
              <a:t>dropout</a:t>
            </a:r>
            <a:r>
              <a:rPr lang="en-GB"/>
              <a:t> and </a:t>
            </a:r>
            <a:r>
              <a:rPr lang="en-GB" b="1"/>
              <a:t>ReLU</a:t>
            </a:r>
            <a:r>
              <a:rPr lang="en-GB"/>
              <a:t> activations trained for </a:t>
            </a:r>
            <a:r>
              <a:rPr lang="en-GB" b="1"/>
              <a:t>6 days on 2 GPUs</a:t>
            </a:r>
            <a:endParaRPr b="1"/>
          </a:p>
        </p:txBody>
      </p:sp>
      <p:pic>
        <p:nvPicPr>
          <p:cNvPr id="1213" name="Google Shape;12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13" y="852950"/>
            <a:ext cx="7536126" cy="2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9D9D9"/>
                </a:solidFill>
              </a:rPr>
              <a:t>Can have 1 greyscale channel or multiple colour </a:t>
            </a:r>
            <a:r>
              <a:rPr lang="en-GB" b="1" dirty="0">
                <a:solidFill>
                  <a:srgbClr val="D9D9D9"/>
                </a:solidFill>
              </a:rPr>
              <a:t>channels: RGB</a:t>
            </a:r>
            <a:endParaRPr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00" y="381121"/>
            <a:ext cx="8756075" cy="493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6"/>
          <p:cNvSpPr txBox="1"/>
          <p:nvPr/>
        </p:nvSpPr>
        <p:spPr>
          <a:xfrm>
            <a:off x="6020575" y="4781600"/>
            <a:ext cx="413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chemeClr val="dk1"/>
                </a:solidFill>
              </a:rPr>
              <a:t>https://www.louisbouchard.ai/densenet-explained/</a:t>
            </a:r>
            <a:endParaRPr sz="900" i="1"/>
          </a:p>
        </p:txBody>
      </p:sp>
      <p:sp>
        <p:nvSpPr>
          <p:cNvPr id="1221" name="Google Shape;1221;p6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CNN with a Dense Layer output</a:t>
            </a:r>
            <a:endParaRPr sz="28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82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67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29" name="Google Shape;1229;p6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6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31" name="Google Shape;12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7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150" y="44565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8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8"/>
          <p:cNvSpPr txBox="1"/>
          <p:nvPr/>
        </p:nvSpPr>
        <p:spPr>
          <a:xfrm>
            <a:off x="3191000" y="24050"/>
            <a:ext cx="595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Transfer Learning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1241" name="Google Shape;1241;p6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43" name="Google Shape;12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90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8"/>
          <p:cNvPicPr preferRelativeResize="0"/>
          <p:nvPr/>
        </p:nvPicPr>
        <p:blipFill rotWithShape="1">
          <a:blip r:embed="rId5">
            <a:alphaModFix/>
          </a:blip>
          <a:srcRect t="33203" b="32538"/>
          <a:stretch/>
        </p:blipFill>
        <p:spPr>
          <a:xfrm rot="-5400000">
            <a:off x="-1375" y="2223139"/>
            <a:ext cx="3193749" cy="10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863" y="509550"/>
            <a:ext cx="4022325" cy="20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657249" y="3048648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582825" y="3048659"/>
            <a:ext cx="1809936" cy="88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200" y="2530175"/>
            <a:ext cx="3441297" cy="19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9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54" name="Google Shape;1254;p69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9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56" name="Google Shape;12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25" y="855874"/>
            <a:ext cx="5273951" cy="2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VGG16 and ResNet (2014, 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263" name="Google Shape;1263;p70"/>
          <p:cNvSpPr/>
          <p:nvPr/>
        </p:nvSpPr>
        <p:spPr>
          <a:xfrm>
            <a:off x="1646050" y="3974900"/>
            <a:ext cx="61395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70"/>
          <p:cNvSpPr txBox="1"/>
          <p:nvPr/>
        </p:nvSpPr>
        <p:spPr>
          <a:xfrm>
            <a:off x="1739200" y="3130025"/>
            <a:ext cx="7328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VGG16: construct large and deep models (120M params)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Prevents vanishing gradient problem</a:t>
            </a:r>
            <a:endParaRPr dirty="0"/>
          </a:p>
        </p:txBody>
      </p:sp>
      <p:pic>
        <p:nvPicPr>
          <p:cNvPr id="1265" name="Google Shape;12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25" y="892298"/>
            <a:ext cx="4582060" cy="25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73" name="Google Shape;12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2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82" name="Google Shape;12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2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2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2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</a:t>
            </a:r>
            <a:r>
              <a:rPr lang="en-GB" b="1">
                <a:solidFill>
                  <a:schemeClr val="dk1"/>
                </a:solidFill>
              </a:rPr>
              <a:t>skip connections</a:t>
            </a:r>
            <a:r>
              <a:rPr lang="en-GB">
                <a:solidFill>
                  <a:schemeClr val="dk1"/>
                </a:solidFill>
              </a:rPr>
              <a:t>, able to train up to </a:t>
            </a:r>
            <a:r>
              <a:rPr lang="en-GB" b="1">
                <a:solidFill>
                  <a:schemeClr val="dk1"/>
                </a:solidFill>
              </a:rPr>
              <a:t>152 layers</a:t>
            </a:r>
            <a:r>
              <a:rPr lang="en-GB">
                <a:solidFill>
                  <a:schemeClr val="dk1"/>
                </a:solidFill>
              </a:rPr>
              <a:t>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287" name="Google Shape;12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3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293" name="Google Shape;12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73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73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73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297" name="Google Shape;12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73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73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</a:t>
            </a:r>
            <a:r>
              <a:rPr lang="en-GB" b="1">
                <a:solidFill>
                  <a:schemeClr val="dk1"/>
                </a:solidFill>
              </a:rPr>
              <a:t>skip connections</a:t>
            </a:r>
            <a:r>
              <a:rPr lang="en-GB">
                <a:solidFill>
                  <a:schemeClr val="dk1"/>
                </a:solidFill>
              </a:rPr>
              <a:t>, able to train up to </a:t>
            </a:r>
            <a:r>
              <a:rPr lang="en-GB" b="1">
                <a:solidFill>
                  <a:schemeClr val="dk1"/>
                </a:solidFill>
              </a:rPr>
              <a:t>152 layers </a:t>
            </a:r>
            <a:r>
              <a:rPr lang="en-GB">
                <a:solidFill>
                  <a:schemeClr val="dk1"/>
                </a:solidFill>
              </a:rPr>
              <a:t>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4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06" name="Google Shape;13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4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8" name="Google Shape;13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2475" y="1173325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Is a matrix or grid of intensity values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integers [0, 255] or float points [0,1]</a:t>
            </a:r>
            <a:endParaRPr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Each element in the matrix is a </a:t>
            </a:r>
            <a:r>
              <a:rPr lang="en-GB" b="1" dirty="0">
                <a:solidFill>
                  <a:schemeClr val="dk1"/>
                </a:solidFill>
              </a:rPr>
              <a:t>pixel</a:t>
            </a:r>
            <a:endParaRPr b="1" dirty="0">
              <a:solidFill>
                <a:schemeClr val="dk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Can have 1 greyscale channel or multiple colour </a:t>
            </a:r>
            <a:r>
              <a:rPr lang="en-GB" b="1" dirty="0">
                <a:solidFill>
                  <a:schemeClr val="dk1"/>
                </a:solidFill>
              </a:rPr>
              <a:t>channels: </a:t>
            </a:r>
            <a:r>
              <a:rPr lang="en-GB" b="1" dirty="0">
                <a:solidFill>
                  <a:srgbClr val="990000"/>
                </a:solidFill>
              </a:rPr>
              <a:t>R</a:t>
            </a:r>
            <a:r>
              <a:rPr lang="en-GB" b="1" dirty="0">
                <a:solidFill>
                  <a:srgbClr val="38761D"/>
                </a:solidFill>
              </a:rPr>
              <a:t>G</a:t>
            </a:r>
            <a:r>
              <a:rPr lang="en-GB" b="1" dirty="0">
                <a:solidFill>
                  <a:srgbClr val="1155CC"/>
                </a:solidFill>
              </a:rPr>
              <a:t>B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3030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-713675" y="141250"/>
            <a:ext cx="445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Image Representation</a:t>
            </a:r>
            <a:endParaRPr sz="22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t="43394"/>
          <a:stretch/>
        </p:blipFill>
        <p:spPr>
          <a:xfrm>
            <a:off x="6396325" y="350100"/>
            <a:ext cx="2618151" cy="19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750" y="2683450"/>
            <a:ext cx="2300300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400" y="3368925"/>
            <a:ext cx="12736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8075" y="3368925"/>
            <a:ext cx="1221275" cy="1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3263" y="286977"/>
            <a:ext cx="2877824" cy="28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5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16" name="Google Shape;13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75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8" name="Google Shape;13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5"/>
          <p:cNvPicPr preferRelativeResize="0"/>
          <p:nvPr/>
        </p:nvPicPr>
        <p:blipFill rotWithShape="1">
          <a:blip r:embed="rId6">
            <a:alphaModFix/>
          </a:blip>
          <a:srcRect r="51881"/>
          <a:stretch/>
        </p:blipFill>
        <p:spPr>
          <a:xfrm>
            <a:off x="1910400" y="4114825"/>
            <a:ext cx="2552225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6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327" name="Google Shape;13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979974"/>
            <a:ext cx="4467201" cy="2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76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9" name="Google Shape;13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25" y="3125000"/>
            <a:ext cx="3488750" cy="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400" y="4114825"/>
            <a:ext cx="5304150" cy="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7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ResNet (2015)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38" name="Google Shape;1338;p77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9" name="Google Shape;13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7550"/>
            <a:ext cx="5913177" cy="25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00" y="957550"/>
            <a:ext cx="3378770" cy="19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7"/>
          <p:cNvSpPr txBox="1"/>
          <p:nvPr/>
        </p:nvSpPr>
        <p:spPr>
          <a:xfrm>
            <a:off x="0" y="0"/>
            <a:ext cx="294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Li, H., Xu, Z., Taylor, G., &amp; Goldstein, T. (2017). Visualizing the Loss Landscape of Neural Nets. </a:t>
            </a:r>
            <a:r>
              <a:rPr lang="en-GB" sz="800" i="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NIPS</a:t>
            </a:r>
            <a:endParaRPr sz="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Thank You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49" name="Google Shape;1349;p7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50" name="Google Shape;1350;p78"/>
          <p:cNvSpPr txBox="1"/>
          <p:nvPr/>
        </p:nvSpPr>
        <p:spPr>
          <a:xfrm>
            <a:off x="7869025" y="68350"/>
            <a:ext cx="125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C9C9C9"/>
                </a:solidFill>
              </a:rPr>
              <a:t>09/9/2024</a:t>
            </a:r>
            <a:endParaRPr sz="1100" b="1" dirty="0">
              <a:solidFill>
                <a:srgbClr val="C9C9C9"/>
              </a:solidFill>
            </a:endParaRPr>
          </a:p>
        </p:txBody>
      </p:sp>
      <p:grpSp>
        <p:nvGrpSpPr>
          <p:cNvPr id="1351" name="Google Shape;1351;p7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52" name="Google Shape;1352;p7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78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58" name="Google Shape;1358;p78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59" name="Google Shape;1359;p7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2" name="Google Shape;136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9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D9D9D9"/>
                </a:solidFill>
              </a:rPr>
              <a:t>Slides Graveyard</a:t>
            </a:r>
            <a:endParaRPr sz="3600" b="1">
              <a:solidFill>
                <a:srgbClr val="D9D9D9"/>
              </a:solidFill>
            </a:endParaRPr>
          </a:p>
        </p:txBody>
      </p:sp>
      <p:sp>
        <p:nvSpPr>
          <p:cNvPr id="1368" name="Google Shape;1368;p7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D9D9D9"/>
                </a:solidFill>
              </a:rPr>
              <a:t>High Performance Machine Learning Group</a:t>
            </a:r>
            <a:endParaRPr sz="1200">
              <a:solidFill>
                <a:srgbClr val="D9D9D9"/>
              </a:solidFill>
            </a:endParaRPr>
          </a:p>
        </p:txBody>
      </p:sp>
      <p:grpSp>
        <p:nvGrpSpPr>
          <p:cNvPr id="1370" name="Google Shape;1370;p79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71" name="Google Shape;1371;p79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9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9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9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9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79"/>
          <p:cNvGrpSpPr/>
          <p:nvPr/>
        </p:nvGrpSpPr>
        <p:grpSpPr>
          <a:xfrm>
            <a:off x="7490350" y="1328062"/>
            <a:ext cx="1011300" cy="2723726"/>
            <a:chOff x="3908700" y="350799"/>
            <a:chExt cx="1011300" cy="2723726"/>
          </a:xfrm>
        </p:grpSpPr>
        <p:sp>
          <p:nvSpPr>
            <p:cNvPr id="1377" name="Google Shape;1377;p79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378" name="Google Shape;1378;p79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9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9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0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387" name="Google Shape;1387;p80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80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389" name="Google Shape;1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0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2" name="Google Shape;1392;p80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393" name="Google Shape;13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50" y="772687"/>
            <a:ext cx="3541650" cy="2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1"/>
          <p:cNvSpPr txBox="1"/>
          <p:nvPr/>
        </p:nvSpPr>
        <p:spPr>
          <a:xfrm>
            <a:off x="28575" y="922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DenseNet (2016)</a:t>
            </a:r>
            <a:endParaRPr sz="2800" b="1">
              <a:solidFill>
                <a:srgbClr val="3C189B"/>
              </a:solidFill>
            </a:endParaRPr>
          </a:p>
        </p:txBody>
      </p:sp>
      <p:sp>
        <p:nvSpPr>
          <p:cNvPr id="1400" name="Google Shape;1400;p81"/>
          <p:cNvSpPr/>
          <p:nvPr/>
        </p:nvSpPr>
        <p:spPr>
          <a:xfrm>
            <a:off x="184100" y="3591225"/>
            <a:ext cx="6096000" cy="9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81"/>
          <p:cNvSpPr txBox="1"/>
          <p:nvPr/>
        </p:nvSpPr>
        <p:spPr>
          <a:xfrm>
            <a:off x="111350" y="2470750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ResNets: construct large and deep models with skip connections, able to train up to 152 layers (!)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abstraction and less nuisance from vanishing or exploding gradients</a:t>
            </a:r>
            <a:endParaRPr/>
          </a:p>
        </p:txBody>
      </p:sp>
      <p:pic>
        <p:nvPicPr>
          <p:cNvPr id="1402" name="Google Shape;14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0" y="1218975"/>
            <a:ext cx="2860375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1"/>
          <p:cNvSpPr txBox="1"/>
          <p:nvPr/>
        </p:nvSpPr>
        <p:spPr>
          <a:xfrm>
            <a:off x="6304275" y="282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1"/>
          <p:cNvSpPr/>
          <p:nvPr/>
        </p:nvSpPr>
        <p:spPr>
          <a:xfrm>
            <a:off x="6328500" y="3591225"/>
            <a:ext cx="2767800" cy="974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81"/>
          <p:cNvSpPr txBox="1"/>
          <p:nvPr/>
        </p:nvSpPr>
        <p:spPr>
          <a:xfrm>
            <a:off x="6391600" y="3565200"/>
            <a:ext cx="27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Early layers learn features that get progressively more abstract, we can </a:t>
            </a:r>
            <a:r>
              <a:rPr lang="en-GB" sz="1200" b="1"/>
              <a:t>preserve</a:t>
            </a:r>
            <a:r>
              <a:rPr lang="en-GB" sz="1200"/>
              <a:t> and </a:t>
            </a:r>
            <a:r>
              <a:rPr lang="en-GB" sz="1200" b="1"/>
              <a:t>control</a:t>
            </a:r>
            <a:r>
              <a:rPr lang="en-GB" sz="1200"/>
              <a:t> the flow of information with </a:t>
            </a:r>
            <a:r>
              <a:rPr lang="en-GB" sz="1200" b="1"/>
              <a:t>skip connections</a:t>
            </a:r>
            <a:endParaRPr sz="1200" b="1"/>
          </a:p>
        </p:txBody>
      </p:sp>
      <p:pic>
        <p:nvPicPr>
          <p:cNvPr id="1406" name="Google Shape;14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875" y="4458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" y="707850"/>
            <a:ext cx="3982300" cy="2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2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694" name="Google Shape;6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3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3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1" name="Google Shape;7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054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4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4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3145300" y="3692950"/>
            <a:ext cx="377400" cy="459000"/>
          </a:xfrm>
          <a:prstGeom prst="rect">
            <a:avLst/>
          </a:prstGeom>
          <a:solidFill>
            <a:srgbClr val="A64D79">
              <a:alpha val="1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5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19" name="Google Shape;7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5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22" name="Google Shape;722;p35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2457025" y="3685550"/>
            <a:ext cx="377400" cy="459000"/>
          </a:xfrm>
          <a:prstGeom prst="rect">
            <a:avLst/>
          </a:prstGeom>
          <a:solidFill>
            <a:srgbClr val="A64D79">
              <a:alpha val="40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72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6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30" name="Google Shape;7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63" y="3475975"/>
            <a:ext cx="7285324" cy="9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6"/>
          <p:cNvSpPr txBox="1"/>
          <p:nvPr/>
        </p:nvSpPr>
        <p:spPr>
          <a:xfrm>
            <a:off x="510800" y="3039175"/>
            <a:ext cx="1576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89164F"/>
                </a:solidFill>
              </a:rPr>
              <a:t>Seismogram</a:t>
            </a:r>
            <a:endParaRPr sz="1800" b="1">
              <a:solidFill>
                <a:srgbClr val="89164F"/>
              </a:solidFill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2035200" y="2957750"/>
            <a:ext cx="142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A64D79"/>
                </a:solidFill>
              </a:rPr>
              <a:t>Source Signal</a:t>
            </a:r>
            <a:endParaRPr sz="1800" b="1">
              <a:solidFill>
                <a:srgbClr val="A64D79"/>
              </a:solidFill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2972050" y="2957750"/>
            <a:ext cx="139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27BA0"/>
                </a:solidFill>
              </a:rPr>
              <a:t>Impulse Response</a:t>
            </a:r>
            <a:endParaRPr sz="1800" b="1">
              <a:solidFill>
                <a:srgbClr val="C27BA0"/>
              </a:solidFill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962075" y="3680963"/>
            <a:ext cx="377400" cy="459000"/>
          </a:xfrm>
          <a:prstGeom prst="rect">
            <a:avLst/>
          </a:prstGeom>
          <a:solidFill>
            <a:srgbClr val="A64D79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89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pic>
        <p:nvPicPr>
          <p:cNvPr id="742" name="Google Shape;7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25" y="1330500"/>
            <a:ext cx="5449951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291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8"/>
          <p:cNvSpPr txBox="1"/>
          <p:nvPr/>
        </p:nvSpPr>
        <p:spPr>
          <a:xfrm>
            <a:off x="-100" y="240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A9145E"/>
                </a:solidFill>
              </a:rPr>
              <a:t>                The Convolution Operation</a:t>
            </a:r>
            <a:endParaRPr sz="2600" b="1">
              <a:solidFill>
                <a:srgbClr val="A9145E"/>
              </a:solidFill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2273500" y="1685350"/>
            <a:ext cx="5077500" cy="89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8"/>
          <p:cNvSpPr txBox="1"/>
          <p:nvPr/>
        </p:nvSpPr>
        <p:spPr>
          <a:xfrm>
            <a:off x="2321963" y="1685350"/>
            <a:ext cx="6017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Initial signal</a:t>
            </a:r>
            <a:r>
              <a:rPr lang="en-GB" sz="1600"/>
              <a:t> gets modified by the system’s </a:t>
            </a:r>
            <a:r>
              <a:rPr lang="en-GB" sz="1600" b="1"/>
              <a:t>response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One signal </a:t>
            </a:r>
            <a:r>
              <a:rPr lang="en-GB" sz="1600" b="1"/>
              <a:t>slides</a:t>
            </a:r>
            <a:r>
              <a:rPr lang="en-GB" sz="1600"/>
              <a:t> across the other</a:t>
            </a:r>
            <a:endParaRPr sz="1600"/>
          </a:p>
        </p:txBody>
      </p:sp>
      <p:pic>
        <p:nvPicPr>
          <p:cNvPr id="752" name="Google Shape;7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600" y="3163187"/>
            <a:ext cx="5657076" cy="113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565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58" name="Google Shape;7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61" name="Google Shape;761;p3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64" name="Google Shape;764;p39"/>
          <p:cNvSpPr txBox="1"/>
          <p:nvPr/>
        </p:nvSpPr>
        <p:spPr>
          <a:xfrm>
            <a:off x="43175" y="1127775"/>
            <a:ext cx="2478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765" name="Google Shape;7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13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71" name="Google Shape;7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774" name="Google Shape;774;p4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0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777" name="Google Shape;777;p40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0" y="412913"/>
            <a:ext cx="3118500" cy="38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204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9" name="Google Shape;7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02" name="Google Shape;802;p4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2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2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05" name="Google Shape;805;p42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06" name="Google Shape;8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2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8" name="Google Shape;808;p42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300" y="279300"/>
            <a:ext cx="2039925" cy="187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43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5" name="Google Shape;8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3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Convolutions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8" name="Google Shape;818;p4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3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821" name="Google Shape;821;p43"/>
          <p:cNvSpPr txBox="1"/>
          <p:nvPr/>
        </p:nvSpPr>
        <p:spPr>
          <a:xfrm>
            <a:off x="43175" y="1127775"/>
            <a:ext cx="247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Kernel </a:t>
            </a:r>
            <a:r>
              <a:rPr lang="en-GB">
                <a:solidFill>
                  <a:schemeClr val="lt1"/>
                </a:solidFill>
              </a:rPr>
              <a:t>(filter): small matrix that we use to convolve an image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Convolution: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operation that “blends” one function with another.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22" name="Google Shape;8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50" y="2693175"/>
            <a:ext cx="2564350" cy="2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3"/>
          <p:cNvSpPr txBox="1"/>
          <p:nvPr/>
        </p:nvSpPr>
        <p:spPr>
          <a:xfrm>
            <a:off x="12475" y="368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 filter applies a </a:t>
            </a:r>
            <a:r>
              <a:rPr lang="en-GB" b="1">
                <a:solidFill>
                  <a:schemeClr val="lt1"/>
                </a:solidFill>
              </a:rPr>
              <a:t>convolution</a:t>
            </a:r>
            <a:r>
              <a:rPr lang="en-GB">
                <a:solidFill>
                  <a:schemeClr val="lt1"/>
                </a:solidFill>
              </a:rPr>
              <a:t> operation on an image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4" name="Google Shape;824;p43"/>
          <p:cNvPicPr preferRelativeResize="0"/>
          <p:nvPr/>
        </p:nvPicPr>
        <p:blipFill rotWithShape="1">
          <a:blip r:embed="rId5">
            <a:alphaModFix/>
          </a:blip>
          <a:srcRect b="19185"/>
          <a:stretch/>
        </p:blipFill>
        <p:spPr>
          <a:xfrm>
            <a:off x="3158650" y="279300"/>
            <a:ext cx="2039925" cy="1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650" y="228048"/>
            <a:ext cx="2092663" cy="1944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563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2543693" y="2984206"/>
            <a:ext cx="261000" cy="261000"/>
          </a:xfrm>
          <a:prstGeom prst="ellipse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666600" y="2900175"/>
            <a:ext cx="1877100" cy="1348650"/>
            <a:chOff x="-225575" y="482900"/>
            <a:chExt cx="1877100" cy="1348650"/>
          </a:xfrm>
        </p:grpSpPr>
        <p:sp>
          <p:nvSpPr>
            <p:cNvPr id="99" name="Google Shape;99;p15"/>
            <p:cNvSpPr/>
            <p:nvPr/>
          </p:nvSpPr>
          <p:spPr>
            <a:xfrm rot="10800000">
              <a:off x="-225575" y="112535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4325" y="323375"/>
            <a:ext cx="1159500" cy="1132500"/>
            <a:chOff x="492025" y="482900"/>
            <a:chExt cx="1159500" cy="1132500"/>
          </a:xfrm>
        </p:grpSpPr>
        <p:sp>
          <p:nvSpPr>
            <p:cNvPr id="105" name="Google Shape;105;p1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699525" y="1503875"/>
            <a:ext cx="412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How do Humans see?</a:t>
            </a:r>
            <a:endParaRPr sz="24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11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00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grpSp>
        <p:nvGrpSpPr>
          <p:cNvPr id="236" name="Google Shape;236;p24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237" name="Google Shape;237;p24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240" name="Google Shape;240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4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24"/>
            <p:cNvCxnSpPr>
              <a:stCxn id="242" idx="4"/>
              <a:endCxn id="246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>
              <a:stCxn id="243" idx="4"/>
              <a:endCxn id="246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>
              <a:stCxn id="244" idx="4"/>
              <a:endCxn id="246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24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24"/>
            <p:cNvCxnSpPr>
              <a:stCxn id="242" idx="5"/>
              <a:endCxn id="249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>
              <a:stCxn id="243" idx="4"/>
              <a:endCxn id="249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>
              <a:stCxn id="244" idx="4"/>
              <a:endCxn id="249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4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4"/>
            <p:cNvCxnSpPr>
              <a:stCxn id="241" idx="4"/>
              <a:endCxn id="243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4"/>
            <p:cNvCxnSpPr>
              <a:stCxn id="241" idx="4"/>
              <a:endCxn id="244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4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9" name="Google Shape;259;p24"/>
            <p:cNvCxnSpPr>
              <a:stCxn id="256" idx="4"/>
              <a:endCxn id="244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4"/>
            <p:cNvCxnSpPr>
              <a:stCxn id="256" idx="4"/>
              <a:endCxn id="243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4"/>
            <p:cNvCxnSpPr>
              <a:stCxn id="241" idx="4"/>
              <a:endCxn id="242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4"/>
            <p:cNvCxnSpPr>
              <a:stCxn id="257" idx="4"/>
              <a:endCxn id="242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4"/>
            <p:cNvCxnSpPr>
              <a:stCxn id="258" idx="4"/>
              <a:endCxn id="242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>
              <a:stCxn id="258" idx="4"/>
              <a:endCxn id="243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>
              <a:stCxn id="258" idx="4"/>
              <a:endCxn id="244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>
              <a:stCxn id="257" idx="4"/>
              <a:endCxn id="243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4"/>
            <p:cNvCxnSpPr>
              <a:stCxn id="257" idx="4"/>
              <a:endCxn id="244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4"/>
            <p:cNvCxnSpPr>
              <a:stCxn id="242" idx="0"/>
              <a:endCxn id="256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>
              <a:stCxn id="241" idx="0"/>
              <a:endCxn id="253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4"/>
            <p:cNvCxnSpPr>
              <a:stCxn id="256" idx="0"/>
              <a:endCxn id="253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4"/>
            <p:cNvCxnSpPr>
              <a:stCxn id="257" idx="0"/>
              <a:endCxn id="253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>
              <a:stCxn id="258" idx="0"/>
              <a:endCxn id="253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4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24"/>
            <p:cNvCxnSpPr>
              <a:stCxn id="241" idx="0"/>
              <a:endCxn id="273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>
              <a:stCxn id="256" idx="0"/>
              <a:endCxn id="273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>
              <a:stCxn id="257" idx="0"/>
              <a:endCxn id="273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4"/>
            <p:cNvCxnSpPr>
              <a:stCxn id="258" idx="0"/>
              <a:endCxn id="273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24"/>
            <p:cNvCxnSpPr>
              <a:stCxn id="258" idx="0"/>
              <a:endCxn id="280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4"/>
            <p:cNvCxnSpPr>
              <a:stCxn id="257" idx="0"/>
              <a:endCxn id="280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4"/>
            <p:cNvCxnSpPr>
              <a:stCxn id="280" idx="4"/>
              <a:endCxn id="256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4"/>
            <p:cNvCxnSpPr>
              <a:stCxn id="280" idx="4"/>
              <a:endCxn id="241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4"/>
            <p:cNvCxnSpPr>
              <a:stCxn id="279" idx="2"/>
              <a:endCxn id="244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4"/>
            <p:cNvCxnSpPr>
              <a:stCxn id="279" idx="2"/>
              <a:endCxn id="243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4"/>
            <p:cNvCxnSpPr>
              <a:stCxn id="279" idx="2"/>
              <a:endCxn id="242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4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008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3175" y="1127775"/>
            <a:ext cx="2478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325" y="2646500"/>
            <a:ext cx="2001399" cy="22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34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650" y="313478"/>
            <a:ext cx="5252126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l="15516" r="20784" b="39039"/>
          <a:stretch/>
        </p:blipFill>
        <p:spPr>
          <a:xfrm>
            <a:off x="4136225" y="2419250"/>
            <a:ext cx="3876975" cy="2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476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Mammalian Visual System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3175" y="1127775"/>
            <a:ext cx="247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Cones and rods picks up photons and propagate the signal to the back of our brain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Along the way, the signal gets processed in stages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extracted information gets  aggregated and formed into an image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50" y="646450"/>
            <a:ext cx="5680950" cy="3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w="9525" cap="flat" cmpd="sng">
            <a:solidFill>
              <a:srgbClr val="A89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51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04" name="Google Shape;304;p25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25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07" name="Google Shape;307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25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2" name="Google Shape;312;p25"/>
            <p:cNvCxnSpPr>
              <a:stCxn id="309" idx="4"/>
              <a:endCxn id="313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5"/>
            <p:cNvCxnSpPr>
              <a:stCxn id="310" idx="4"/>
              <a:endCxn id="313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5"/>
            <p:cNvCxnSpPr>
              <a:stCxn id="311" idx="4"/>
              <a:endCxn id="313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3" name="Google Shape;313;p25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7" name="Google Shape;317;p25"/>
            <p:cNvCxnSpPr>
              <a:stCxn id="309" idx="5"/>
              <a:endCxn id="316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5"/>
            <p:cNvCxnSpPr>
              <a:stCxn id="310" idx="4"/>
              <a:endCxn id="316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5"/>
            <p:cNvCxnSpPr>
              <a:stCxn id="311" idx="4"/>
              <a:endCxn id="316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0" name="Google Shape;320;p25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1" name="Google Shape;321;p25"/>
            <p:cNvCxnSpPr>
              <a:stCxn id="308" idx="4"/>
              <a:endCxn id="310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5"/>
            <p:cNvCxnSpPr>
              <a:stCxn id="308" idx="4"/>
              <a:endCxn id="311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5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6" name="Google Shape;326;p25"/>
            <p:cNvCxnSpPr>
              <a:stCxn id="323" idx="4"/>
              <a:endCxn id="311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5"/>
            <p:cNvCxnSpPr>
              <a:stCxn id="323" idx="4"/>
              <a:endCxn id="310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5"/>
            <p:cNvCxnSpPr>
              <a:stCxn id="308" idx="4"/>
              <a:endCxn id="309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5"/>
            <p:cNvCxnSpPr>
              <a:stCxn id="324" idx="4"/>
              <a:endCxn id="309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5"/>
            <p:cNvCxnSpPr>
              <a:stCxn id="325" idx="4"/>
              <a:endCxn id="309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5"/>
            <p:cNvCxnSpPr>
              <a:stCxn id="325" idx="4"/>
              <a:endCxn id="310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5"/>
            <p:cNvCxnSpPr>
              <a:stCxn id="325" idx="4"/>
              <a:endCxn id="311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25"/>
            <p:cNvCxnSpPr>
              <a:stCxn id="324" idx="4"/>
              <a:endCxn id="310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25"/>
            <p:cNvCxnSpPr>
              <a:stCxn id="324" idx="4"/>
              <a:endCxn id="311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25"/>
            <p:cNvCxnSpPr>
              <a:stCxn id="309" idx="0"/>
              <a:endCxn id="323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25"/>
            <p:cNvCxnSpPr>
              <a:stCxn id="308" idx="0"/>
              <a:endCxn id="320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25"/>
            <p:cNvCxnSpPr>
              <a:stCxn id="323" idx="0"/>
              <a:endCxn id="320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5"/>
            <p:cNvCxnSpPr>
              <a:stCxn id="324" idx="0"/>
              <a:endCxn id="320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5"/>
            <p:cNvCxnSpPr>
              <a:stCxn id="325" idx="0"/>
              <a:endCxn id="320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0" name="Google Shape;340;p25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1" name="Google Shape;341;p25"/>
            <p:cNvCxnSpPr>
              <a:stCxn id="308" idx="0"/>
              <a:endCxn id="340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5"/>
            <p:cNvCxnSpPr>
              <a:stCxn id="323" idx="0"/>
              <a:endCxn id="340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5"/>
            <p:cNvCxnSpPr>
              <a:stCxn id="324" idx="0"/>
              <a:endCxn id="340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5"/>
            <p:cNvCxnSpPr>
              <a:stCxn id="325" idx="0"/>
              <a:endCxn id="340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5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9" name="Google Shape;349;p25"/>
            <p:cNvCxnSpPr>
              <a:stCxn id="325" idx="0"/>
              <a:endCxn id="347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5"/>
            <p:cNvCxnSpPr>
              <a:stCxn id="324" idx="0"/>
              <a:endCxn id="347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5"/>
            <p:cNvCxnSpPr>
              <a:stCxn id="347" idx="4"/>
              <a:endCxn id="323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5"/>
            <p:cNvCxnSpPr>
              <a:stCxn id="347" idx="4"/>
              <a:endCxn id="308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5"/>
            <p:cNvCxnSpPr>
              <a:stCxn id="346" idx="2"/>
              <a:endCxn id="311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5"/>
            <p:cNvCxnSpPr>
              <a:stCxn id="346" idx="2"/>
              <a:endCxn id="310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25"/>
            <p:cNvCxnSpPr>
              <a:stCxn id="346" idx="2"/>
              <a:endCxn id="309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56" name="Google Shape;3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5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371" name="Google Shape;371;p26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374" name="Google Shape;374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6" name="Google Shape;376;p26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9" name="Google Shape;379;p26"/>
            <p:cNvCxnSpPr>
              <a:stCxn id="376" idx="4"/>
              <a:endCxn id="380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6"/>
            <p:cNvCxnSpPr>
              <a:stCxn id="377" idx="4"/>
              <a:endCxn id="380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26"/>
            <p:cNvCxnSpPr>
              <a:stCxn id="378" idx="4"/>
              <a:endCxn id="380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26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4" name="Google Shape;384;p26"/>
            <p:cNvCxnSpPr>
              <a:stCxn id="376" idx="5"/>
              <a:endCxn id="383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6"/>
            <p:cNvCxnSpPr>
              <a:stCxn id="377" idx="4"/>
              <a:endCxn id="383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6"/>
            <p:cNvCxnSpPr>
              <a:stCxn id="378" idx="4"/>
              <a:endCxn id="383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26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26"/>
            <p:cNvCxnSpPr>
              <a:stCxn id="375" idx="4"/>
              <a:endCxn id="377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26"/>
            <p:cNvCxnSpPr>
              <a:stCxn id="375" idx="4"/>
              <a:endCxn id="378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26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3" name="Google Shape;393;p26"/>
            <p:cNvCxnSpPr>
              <a:stCxn id="390" idx="4"/>
              <a:endCxn id="378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6"/>
            <p:cNvCxnSpPr>
              <a:stCxn id="390" idx="4"/>
              <a:endCxn id="377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26"/>
            <p:cNvCxnSpPr>
              <a:stCxn id="375" idx="4"/>
              <a:endCxn id="376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26"/>
            <p:cNvCxnSpPr>
              <a:stCxn id="391" idx="4"/>
              <a:endCxn id="376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26"/>
            <p:cNvCxnSpPr>
              <a:stCxn id="392" idx="4"/>
              <a:endCxn id="376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26"/>
            <p:cNvCxnSpPr>
              <a:stCxn id="392" idx="4"/>
              <a:endCxn id="377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26"/>
            <p:cNvCxnSpPr>
              <a:stCxn id="392" idx="4"/>
              <a:endCxn id="378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26"/>
            <p:cNvCxnSpPr>
              <a:stCxn id="391" idx="4"/>
              <a:endCxn id="377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26"/>
            <p:cNvCxnSpPr>
              <a:stCxn id="391" idx="4"/>
              <a:endCxn id="378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6"/>
            <p:cNvCxnSpPr>
              <a:stCxn id="376" idx="0"/>
              <a:endCxn id="390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6"/>
            <p:cNvCxnSpPr>
              <a:stCxn id="375" idx="0"/>
              <a:endCxn id="387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6"/>
            <p:cNvCxnSpPr>
              <a:stCxn id="390" idx="0"/>
              <a:endCxn id="387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6"/>
            <p:cNvCxnSpPr>
              <a:stCxn id="391" idx="0"/>
              <a:endCxn id="387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6"/>
            <p:cNvCxnSpPr>
              <a:stCxn id="392" idx="0"/>
              <a:endCxn id="387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7" name="Google Shape;407;p26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8" name="Google Shape;408;p26"/>
            <p:cNvCxnSpPr>
              <a:stCxn id="375" idx="0"/>
              <a:endCxn id="407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6"/>
            <p:cNvCxnSpPr>
              <a:stCxn id="390" idx="0"/>
              <a:endCxn id="407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6"/>
            <p:cNvCxnSpPr>
              <a:stCxn id="391" idx="0"/>
              <a:endCxn id="407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6"/>
            <p:cNvCxnSpPr>
              <a:stCxn id="392" idx="0"/>
              <a:endCxn id="407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2" name="Google Shape;412;p26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26"/>
            <p:cNvCxnSpPr>
              <a:stCxn id="392" idx="0"/>
              <a:endCxn id="414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6"/>
            <p:cNvCxnSpPr>
              <a:stCxn id="391" idx="0"/>
              <a:endCxn id="414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6"/>
            <p:cNvCxnSpPr>
              <a:stCxn id="414" idx="4"/>
              <a:endCxn id="390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26"/>
            <p:cNvCxnSpPr>
              <a:stCxn id="414" idx="4"/>
              <a:endCxn id="375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6"/>
            <p:cNvCxnSpPr>
              <a:stCxn id="413" idx="2"/>
              <a:endCxn id="378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6"/>
            <p:cNvCxnSpPr>
              <a:stCxn id="413" idx="2"/>
              <a:endCxn id="377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6"/>
            <p:cNvCxnSpPr>
              <a:stCxn id="413" idx="2"/>
              <a:endCxn id="376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3" name="Google Shape;4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6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" name="Google Shape;42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6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3" name="Google Shape;433;p26"/>
          <p:cNvCxnSpPr>
            <a:stCxn id="432" idx="1"/>
            <a:endCxn id="431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34" name="Google Shape;434;p26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38100" y="92250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189B"/>
                </a:solidFill>
              </a:rPr>
              <a:t>Correlated structures</a:t>
            </a:r>
            <a:endParaRPr sz="2400" b="1">
              <a:solidFill>
                <a:srgbClr val="3C189B"/>
              </a:solidFill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2100" y="1741025"/>
            <a:ext cx="3815174" cy="214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7"/>
          <p:cNvGrpSpPr/>
          <p:nvPr/>
        </p:nvGrpSpPr>
        <p:grpSpPr>
          <a:xfrm>
            <a:off x="5890975" y="3250850"/>
            <a:ext cx="2855500" cy="1477500"/>
            <a:chOff x="5906325" y="906125"/>
            <a:chExt cx="2855500" cy="1477500"/>
          </a:xfrm>
        </p:grpSpPr>
        <p:sp>
          <p:nvSpPr>
            <p:cNvPr id="442" name="Google Shape;442;p27"/>
            <p:cNvSpPr/>
            <p:nvPr/>
          </p:nvSpPr>
          <p:spPr>
            <a:xfrm>
              <a:off x="5906325" y="930400"/>
              <a:ext cx="2603400" cy="1381500"/>
            </a:xfrm>
            <a:prstGeom prst="rect">
              <a:avLst/>
            </a:prstGeom>
            <a:solidFill>
              <a:srgbClr val="E5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5964625" y="906125"/>
              <a:ext cx="2797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Images are </a:t>
              </a:r>
              <a:r>
                <a:rPr lang="en-GB" sz="1200" b="1"/>
                <a:t>correlated spatially</a:t>
              </a:r>
              <a:endParaRPr sz="12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Strong correlation between neighbouring pixels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Shifting an object will not alter its essence</a:t>
              </a:r>
              <a:endParaRPr sz="1200"/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571497" y="1083461"/>
            <a:ext cx="2005801" cy="1641230"/>
            <a:chOff x="5254675" y="1190438"/>
            <a:chExt cx="2377950" cy="1945738"/>
          </a:xfrm>
        </p:grpSpPr>
        <p:cxnSp>
          <p:nvCxnSpPr>
            <p:cNvPr id="445" name="Google Shape;445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7" name="Google Shape;447;p27"/>
            <p:cNvSpPr/>
            <p:nvPr/>
          </p:nvSpPr>
          <p:spPr>
            <a:xfrm rot="5400000">
              <a:off x="6295113" y="13657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rot="5400000">
              <a:off x="6295100" y="16202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6295100" y="1850113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8B8B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27"/>
            <p:cNvCxnSpPr>
              <a:stCxn id="447" idx="4"/>
              <a:endCxn id="451" idx="0"/>
            </p:cNvCxnSpPr>
            <p:nvPr/>
          </p:nvCxnSpPr>
          <p:spPr>
            <a:xfrm flipH="1">
              <a:off x="5866413" y="1444000"/>
              <a:ext cx="428700" cy="10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7"/>
            <p:cNvCxnSpPr>
              <a:stCxn id="448" idx="4"/>
              <a:endCxn id="451" idx="0"/>
            </p:cNvCxnSpPr>
            <p:nvPr/>
          </p:nvCxnSpPr>
          <p:spPr>
            <a:xfrm rot="10800000">
              <a:off x="5866400" y="1547038"/>
              <a:ext cx="428700" cy="15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27"/>
            <p:cNvCxnSpPr>
              <a:stCxn id="449" idx="4"/>
              <a:endCxn id="451" idx="0"/>
            </p:cNvCxnSpPr>
            <p:nvPr/>
          </p:nvCxnSpPr>
          <p:spPr>
            <a:xfrm rot="10800000">
              <a:off x="5866400" y="1547113"/>
              <a:ext cx="428700" cy="381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1" name="Google Shape;451;p27"/>
            <p:cNvSpPr/>
            <p:nvPr/>
          </p:nvSpPr>
          <p:spPr>
            <a:xfrm rot="5400000">
              <a:off x="5709725" y="14686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 rot="5400000">
              <a:off x="5709725" y="17875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27"/>
            <p:cNvCxnSpPr>
              <a:stCxn id="447" idx="5"/>
              <a:endCxn id="454" idx="0"/>
            </p:cNvCxnSpPr>
            <p:nvPr/>
          </p:nvCxnSpPr>
          <p:spPr>
            <a:xfrm flipH="1">
              <a:off x="5866246" y="1499366"/>
              <a:ext cx="451800" cy="36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27"/>
            <p:cNvCxnSpPr>
              <a:stCxn id="448" idx="4"/>
              <a:endCxn id="454" idx="0"/>
            </p:cNvCxnSpPr>
            <p:nvPr/>
          </p:nvCxnSpPr>
          <p:spPr>
            <a:xfrm flipH="1">
              <a:off x="5866400" y="1698538"/>
              <a:ext cx="428700" cy="167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27"/>
            <p:cNvCxnSpPr>
              <a:stCxn id="449" idx="4"/>
              <a:endCxn id="454" idx="0"/>
            </p:cNvCxnSpPr>
            <p:nvPr/>
          </p:nvCxnSpPr>
          <p:spPr>
            <a:xfrm rot="10800000">
              <a:off x="5866400" y="1866013"/>
              <a:ext cx="428700" cy="62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8" name="Google Shape;458;p27"/>
            <p:cNvSpPr/>
            <p:nvPr/>
          </p:nvSpPr>
          <p:spPr>
            <a:xfrm rot="5400000">
              <a:off x="7225000" y="145596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9" name="Google Shape;459;p27"/>
            <p:cNvCxnSpPr>
              <a:stCxn id="446" idx="4"/>
              <a:endCxn id="448" idx="0"/>
            </p:cNvCxnSpPr>
            <p:nvPr/>
          </p:nvCxnSpPr>
          <p:spPr>
            <a:xfrm flipH="1">
              <a:off x="6451588" y="1268738"/>
              <a:ext cx="281400" cy="429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7"/>
            <p:cNvCxnSpPr>
              <a:stCxn id="446" idx="4"/>
              <a:endCxn id="449" idx="0"/>
            </p:cNvCxnSpPr>
            <p:nvPr/>
          </p:nvCxnSpPr>
          <p:spPr>
            <a:xfrm flipH="1">
              <a:off x="6451588" y="1268738"/>
              <a:ext cx="281400" cy="659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7"/>
            <p:cNvSpPr/>
            <p:nvPr/>
          </p:nvSpPr>
          <p:spPr>
            <a:xfrm rot="5400000">
              <a:off x="6732988" y="1190438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 rot="5400000">
              <a:off x="6732988" y="1499625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 rot="5400000">
              <a:off x="6732988" y="18088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 rot="5400000">
              <a:off x="6732988" y="2076400"/>
              <a:ext cx="156600" cy="156600"/>
            </a:xfrm>
            <a:prstGeom prst="ellipse">
              <a:avLst/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4" name="Google Shape;464;p27"/>
            <p:cNvCxnSpPr>
              <a:stCxn id="461" idx="4"/>
              <a:endCxn id="449" idx="0"/>
            </p:cNvCxnSpPr>
            <p:nvPr/>
          </p:nvCxnSpPr>
          <p:spPr>
            <a:xfrm flipH="1">
              <a:off x="6451588" y="1577925"/>
              <a:ext cx="281400" cy="35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27"/>
            <p:cNvCxnSpPr>
              <a:stCxn id="461" idx="4"/>
              <a:endCxn id="448" idx="0"/>
            </p:cNvCxnSpPr>
            <p:nvPr/>
          </p:nvCxnSpPr>
          <p:spPr>
            <a:xfrm flipH="1">
              <a:off x="6451588" y="1577925"/>
              <a:ext cx="281400" cy="120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27"/>
            <p:cNvCxnSpPr>
              <a:stCxn id="446" idx="4"/>
              <a:endCxn id="447" idx="0"/>
            </p:cNvCxnSpPr>
            <p:nvPr/>
          </p:nvCxnSpPr>
          <p:spPr>
            <a:xfrm flipH="1">
              <a:off x="6451588" y="1268738"/>
              <a:ext cx="281400" cy="175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27"/>
            <p:cNvCxnSpPr>
              <a:stCxn id="462" idx="4"/>
              <a:endCxn id="447" idx="0"/>
            </p:cNvCxnSpPr>
            <p:nvPr/>
          </p:nvCxnSpPr>
          <p:spPr>
            <a:xfrm rot="10800000">
              <a:off x="6451588" y="1444000"/>
              <a:ext cx="281400" cy="4431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7"/>
            <p:cNvCxnSpPr>
              <a:stCxn id="463" idx="4"/>
              <a:endCxn id="447" idx="0"/>
            </p:cNvCxnSpPr>
            <p:nvPr/>
          </p:nvCxnSpPr>
          <p:spPr>
            <a:xfrm rot="10800000">
              <a:off x="6451588" y="1444000"/>
              <a:ext cx="281400" cy="710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7"/>
            <p:cNvCxnSpPr>
              <a:stCxn id="463" idx="4"/>
              <a:endCxn id="448" idx="0"/>
            </p:cNvCxnSpPr>
            <p:nvPr/>
          </p:nvCxnSpPr>
          <p:spPr>
            <a:xfrm rot="10800000">
              <a:off x="6451588" y="1698400"/>
              <a:ext cx="281400" cy="456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7"/>
            <p:cNvCxnSpPr>
              <a:stCxn id="463" idx="4"/>
              <a:endCxn id="449" idx="0"/>
            </p:cNvCxnSpPr>
            <p:nvPr/>
          </p:nvCxnSpPr>
          <p:spPr>
            <a:xfrm rot="10800000">
              <a:off x="6451588" y="1928500"/>
              <a:ext cx="281400" cy="226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27"/>
            <p:cNvCxnSpPr>
              <a:stCxn id="462" idx="4"/>
              <a:endCxn id="448" idx="0"/>
            </p:cNvCxnSpPr>
            <p:nvPr/>
          </p:nvCxnSpPr>
          <p:spPr>
            <a:xfrm rot="10800000">
              <a:off x="6451588" y="1698400"/>
              <a:ext cx="281400" cy="1887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27"/>
            <p:cNvCxnSpPr>
              <a:stCxn id="462" idx="4"/>
              <a:endCxn id="449" idx="0"/>
            </p:cNvCxnSpPr>
            <p:nvPr/>
          </p:nvCxnSpPr>
          <p:spPr>
            <a:xfrm flipH="1">
              <a:off x="6451588" y="1887100"/>
              <a:ext cx="281400" cy="41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27"/>
            <p:cNvCxnSpPr>
              <a:stCxn id="447" idx="0"/>
              <a:endCxn id="461" idx="4"/>
            </p:cNvCxnSpPr>
            <p:nvPr/>
          </p:nvCxnSpPr>
          <p:spPr>
            <a:xfrm>
              <a:off x="6451713" y="1444000"/>
              <a:ext cx="281400" cy="13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27"/>
            <p:cNvCxnSpPr>
              <a:stCxn id="446" idx="0"/>
              <a:endCxn id="458" idx="4"/>
            </p:cNvCxnSpPr>
            <p:nvPr/>
          </p:nvCxnSpPr>
          <p:spPr>
            <a:xfrm>
              <a:off x="6889588" y="1268738"/>
              <a:ext cx="335400" cy="265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7"/>
            <p:cNvCxnSpPr>
              <a:stCxn id="461" idx="0"/>
              <a:endCxn id="458" idx="4"/>
            </p:cNvCxnSpPr>
            <p:nvPr/>
          </p:nvCxnSpPr>
          <p:spPr>
            <a:xfrm rot="10800000" flipH="1">
              <a:off x="6889588" y="1534125"/>
              <a:ext cx="335400" cy="43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7"/>
            <p:cNvCxnSpPr>
              <a:stCxn id="462" idx="0"/>
              <a:endCxn id="458" idx="4"/>
            </p:cNvCxnSpPr>
            <p:nvPr/>
          </p:nvCxnSpPr>
          <p:spPr>
            <a:xfrm rot="10800000" flipH="1">
              <a:off x="6889588" y="1534300"/>
              <a:ext cx="335400" cy="3528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7"/>
            <p:cNvCxnSpPr>
              <a:stCxn id="463" idx="0"/>
              <a:endCxn id="458" idx="4"/>
            </p:cNvCxnSpPr>
            <p:nvPr/>
          </p:nvCxnSpPr>
          <p:spPr>
            <a:xfrm rot="10800000" flipH="1">
              <a:off x="6889588" y="1534300"/>
              <a:ext cx="335400" cy="6204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8" name="Google Shape;478;p27"/>
            <p:cNvSpPr/>
            <p:nvPr/>
          </p:nvSpPr>
          <p:spPr>
            <a:xfrm rot="5400000">
              <a:off x="7225000" y="1799913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9" name="Google Shape;479;p27"/>
            <p:cNvCxnSpPr>
              <a:stCxn id="446" idx="0"/>
              <a:endCxn id="478" idx="4"/>
            </p:cNvCxnSpPr>
            <p:nvPr/>
          </p:nvCxnSpPr>
          <p:spPr>
            <a:xfrm>
              <a:off x="6889588" y="1268738"/>
              <a:ext cx="335400" cy="609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27"/>
            <p:cNvCxnSpPr>
              <a:stCxn id="461" idx="0"/>
              <a:endCxn id="478" idx="4"/>
            </p:cNvCxnSpPr>
            <p:nvPr/>
          </p:nvCxnSpPr>
          <p:spPr>
            <a:xfrm>
              <a:off x="6889588" y="1577925"/>
              <a:ext cx="335400" cy="3003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27"/>
            <p:cNvCxnSpPr>
              <a:stCxn id="462" idx="0"/>
              <a:endCxn id="478" idx="4"/>
            </p:cNvCxnSpPr>
            <p:nvPr/>
          </p:nvCxnSpPr>
          <p:spPr>
            <a:xfrm rot="10800000" flipH="1">
              <a:off x="6889588" y="1878100"/>
              <a:ext cx="335400" cy="9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27"/>
            <p:cNvCxnSpPr>
              <a:stCxn id="463" idx="0"/>
              <a:endCxn id="478" idx="4"/>
            </p:cNvCxnSpPr>
            <p:nvPr/>
          </p:nvCxnSpPr>
          <p:spPr>
            <a:xfrm rot="10800000" flipH="1">
              <a:off x="6889588" y="1878100"/>
              <a:ext cx="335400" cy="276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3" name="Google Shape;483;p27"/>
            <p:cNvSpPr/>
            <p:nvPr/>
          </p:nvSpPr>
          <p:spPr>
            <a:xfrm rot="5400000">
              <a:off x="5709725" y="25130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 txBox="1"/>
            <p:nvPr/>
          </p:nvSpPr>
          <p:spPr>
            <a:xfrm rot="5400000">
              <a:off x="5425700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rot="5400000">
              <a:off x="7225000" y="2511875"/>
              <a:ext cx="156600" cy="156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 rot="5400000">
              <a:off x="6940875" y="2458300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7" name="Google Shape;487;p27"/>
            <p:cNvCxnSpPr>
              <a:stCxn id="463" idx="0"/>
              <a:endCxn id="485" idx="4"/>
            </p:cNvCxnSpPr>
            <p:nvPr/>
          </p:nvCxnSpPr>
          <p:spPr>
            <a:xfrm>
              <a:off x="6889588" y="2154700"/>
              <a:ext cx="335400" cy="4356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27"/>
            <p:cNvCxnSpPr>
              <a:stCxn id="462" idx="0"/>
              <a:endCxn id="485" idx="4"/>
            </p:cNvCxnSpPr>
            <p:nvPr/>
          </p:nvCxnSpPr>
          <p:spPr>
            <a:xfrm>
              <a:off x="6889588" y="1887100"/>
              <a:ext cx="335400" cy="703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27"/>
            <p:cNvCxnSpPr>
              <a:stCxn id="485" idx="4"/>
              <a:endCxn id="461" idx="0"/>
            </p:cNvCxnSpPr>
            <p:nvPr/>
          </p:nvCxnSpPr>
          <p:spPr>
            <a:xfrm rot="10800000">
              <a:off x="6889600" y="1577975"/>
              <a:ext cx="335400" cy="10122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7"/>
            <p:cNvCxnSpPr>
              <a:stCxn id="485" idx="4"/>
              <a:endCxn id="446" idx="0"/>
            </p:cNvCxnSpPr>
            <p:nvPr/>
          </p:nvCxnSpPr>
          <p:spPr>
            <a:xfrm rot="10800000">
              <a:off x="6889600" y="1268675"/>
              <a:ext cx="335400" cy="13215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27"/>
            <p:cNvCxnSpPr>
              <a:stCxn id="484" idx="2"/>
              <a:endCxn id="449" idx="4"/>
            </p:cNvCxnSpPr>
            <p:nvPr/>
          </p:nvCxnSpPr>
          <p:spPr>
            <a:xfrm rot="10800000" flipH="1">
              <a:off x="5866400" y="1928500"/>
              <a:ext cx="428700" cy="633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7"/>
            <p:cNvCxnSpPr>
              <a:stCxn id="484" idx="2"/>
              <a:endCxn id="448" idx="4"/>
            </p:cNvCxnSpPr>
            <p:nvPr/>
          </p:nvCxnSpPr>
          <p:spPr>
            <a:xfrm rot="10800000" flipH="1">
              <a:off x="5866400" y="1698400"/>
              <a:ext cx="428700" cy="8640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7"/>
            <p:cNvCxnSpPr>
              <a:stCxn id="484" idx="2"/>
              <a:endCxn id="447" idx="5"/>
            </p:cNvCxnSpPr>
            <p:nvPr/>
          </p:nvCxnSpPr>
          <p:spPr>
            <a:xfrm rot="10800000" flipH="1">
              <a:off x="5866400" y="1499500"/>
              <a:ext cx="451500" cy="1062900"/>
            </a:xfrm>
            <a:prstGeom prst="straightConnector1">
              <a:avLst/>
            </a:prstGeom>
            <a:noFill/>
            <a:ln w="9525" cap="flat" cmpd="sng">
              <a:solidFill>
                <a:srgbClr val="8B8B8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3737" y="1477100"/>
              <a:ext cx="208200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3735" y="1797854"/>
              <a:ext cx="208200" cy="13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4675" y="2523363"/>
              <a:ext cx="386334" cy="13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7"/>
            <p:cNvSpPr txBox="1"/>
            <p:nvPr/>
          </p:nvSpPr>
          <p:spPr>
            <a:xfrm rot="5400000">
              <a:off x="5111225" y="24872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7"/>
            <p:cNvSpPr txBox="1"/>
            <p:nvPr/>
          </p:nvSpPr>
          <p:spPr>
            <a:xfrm rot="5400000">
              <a:off x="6983725" y="2486075"/>
              <a:ext cx="10896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" name="Google Shape;49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6038" y="1449575"/>
              <a:ext cx="95684" cy="1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89870" y="1797863"/>
              <a:ext cx="67997" cy="136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7425" y="1392803"/>
            <a:ext cx="957875" cy="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/>
          <p:nvPr/>
        </p:nvSpPr>
        <p:spPr>
          <a:xfrm>
            <a:off x="1321075" y="2311900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245725" y="1970825"/>
            <a:ext cx="412800" cy="412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4" name="Google Shape;504;p27"/>
          <p:cNvCxnSpPr>
            <a:stCxn id="503" idx="1"/>
            <a:endCxn id="502" idx="3"/>
          </p:cNvCxnSpPr>
          <p:nvPr/>
        </p:nvCxnSpPr>
        <p:spPr>
          <a:xfrm flipH="1">
            <a:off x="1733925" y="2177225"/>
            <a:ext cx="511800" cy="3411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l="36848" t="33130" r="51312" b="46041"/>
          <a:stretch/>
        </p:blipFill>
        <p:spPr>
          <a:xfrm rot="-5400000" flipH="1">
            <a:off x="3336813" y="908550"/>
            <a:ext cx="451699" cy="4468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l="27711" t="78859" r="60988" b="2124"/>
          <a:stretch/>
        </p:blipFill>
        <p:spPr>
          <a:xfrm rot="-5400000" flipH="1">
            <a:off x="4089274" y="925151"/>
            <a:ext cx="437126" cy="41362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27"/>
          <p:cNvSpPr/>
          <p:nvPr/>
        </p:nvSpPr>
        <p:spPr>
          <a:xfrm>
            <a:off x="1321075" y="3290000"/>
            <a:ext cx="1134600" cy="11346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1352</Words>
  <Application>Microsoft Macintosh PowerPoint</Application>
  <PresentationFormat>On-screen Show (16:9)</PresentationFormat>
  <Paragraphs>302</Paragraphs>
  <Slides>62</Slides>
  <Notes>62</Notes>
  <HiddenSlides>25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Calibri</vt:lpstr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Caspar</dc:creator>
  <cp:lastModifiedBy>Lars Veefkind</cp:lastModifiedBy>
  <cp:revision>9</cp:revision>
  <dcterms:modified xsi:type="dcterms:W3CDTF">2024-08-30T15:03:56Z</dcterms:modified>
</cp:coreProperties>
</file>